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Click icon to add picture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77868914" name=""/>
          <p:cNvSpPr txBox="1"/>
          <p:nvPr/>
        </p:nvSpPr>
        <p:spPr bwMode="auto">
          <a:xfrm flipH="0" flipV="0">
            <a:off x="1952184" y="325718"/>
            <a:ext cx="8424684" cy="487715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2600" b="1">
                <a:solidFill>
                  <a:srgbClr val="0070C0"/>
                </a:solidFill>
              </a:rPr>
              <a:t>Процедура проведения итогового собеседования</a:t>
            </a:r>
            <a:endParaRPr sz="2600" b="1">
              <a:solidFill>
                <a:srgbClr val="0070C0"/>
              </a:solidFill>
            </a:endParaRPr>
          </a:p>
        </p:txBody>
      </p:sp>
      <p:sp>
        <p:nvSpPr>
          <p:cNvPr id="1867572762" name=""/>
          <p:cNvSpPr txBox="1"/>
          <p:nvPr/>
        </p:nvSpPr>
        <p:spPr bwMode="auto">
          <a:xfrm flipH="0" flipV="0">
            <a:off x="185969" y="980076"/>
            <a:ext cx="11615203" cy="121923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8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Как подать заявление</a:t>
            </a:r>
            <a:r>
              <a:rPr sz="2200">
                <a:solidFill>
                  <a:srgbClr val="FF0000"/>
                </a:solidFill>
              </a:rPr>
              <a:t>? </a:t>
            </a:r>
            <a:endParaRPr sz="2000"/>
          </a:p>
          <a:p>
            <a:pPr>
              <a:defRPr/>
            </a:pPr>
            <a:endParaRPr sz="2000"/>
          </a:p>
          <a:p>
            <a:pPr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участия в итоговом собеседовании ученики 9-х классов подают заявление в школе, в которой обучаются. Срок подачи заявления – до 31.01.2024.</a:t>
            </a:r>
            <a:endParaRPr/>
          </a:p>
        </p:txBody>
      </p:sp>
      <p:sp>
        <p:nvSpPr>
          <p:cNvPr id="1542450389" name=""/>
          <p:cNvSpPr txBox="1"/>
          <p:nvPr/>
        </p:nvSpPr>
        <p:spPr bwMode="auto">
          <a:xfrm flipH="0" flipV="0">
            <a:off x="333894" y="2459854"/>
            <a:ext cx="11387793" cy="1342204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8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Как проходит </a:t>
            </a:r>
            <a:r>
              <a:rPr sz="1800" b="1" i="1">
                <a:solidFill>
                  <a:srgbClr val="FF0000"/>
                </a:solidFill>
              </a:rPr>
              <a:t>итоговое собеседование по русскому языку?</a:t>
            </a:r>
            <a:endParaRPr sz="1800" b="1" i="1">
              <a:solidFill>
                <a:srgbClr val="FF0000"/>
              </a:solidFill>
            </a:endParaRPr>
          </a:p>
          <a:p>
            <a:pPr marL="261850" indent="-261850">
              <a:buFont typeface="Arial"/>
              <a:buChar char="–"/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Вход в школу начинается с 08.00. </a:t>
            </a:r>
            <a:endParaRPr sz="1600" b="0" i="1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261850" indent="-261850">
              <a:buFont typeface="Arial"/>
              <a:buChar char="–"/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 себе необходимо иметь паспорт.</a:t>
            </a:r>
            <a:endParaRPr sz="2000"/>
          </a:p>
          <a:p>
            <a:pPr marL="261850" indent="-261850">
              <a:buFont typeface="Arial"/>
              <a:buChar char="–"/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Рекомендуем не опаздывать. Если участник опоздал, его допускают к итоговому собеседованию по решению руководителя школы или его заместителя.</a:t>
            </a:r>
            <a:endParaRPr/>
          </a:p>
        </p:txBody>
      </p:sp>
      <p:sp>
        <p:nvSpPr>
          <p:cNvPr id="1123556588" name=""/>
          <p:cNvSpPr txBox="1"/>
          <p:nvPr/>
        </p:nvSpPr>
        <p:spPr bwMode="auto">
          <a:xfrm flipH="0" flipV="0">
            <a:off x="500279" y="4281626"/>
            <a:ext cx="11218493" cy="182883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8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Взять с собой:</a:t>
            </a:r>
            <a:endParaRPr sz="2200" b="1">
              <a:solidFill>
                <a:srgbClr val="FF0000"/>
              </a:solidFill>
            </a:endParaRPr>
          </a:p>
          <a:p>
            <a:pPr marL="261850" indent="-261850">
              <a:buFont typeface="Arial"/>
              <a:buChar char="–"/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паспорт;</a:t>
            </a:r>
            <a:endParaRPr sz="2000"/>
          </a:p>
          <a:p>
            <a:pPr marL="261850" indent="-261850">
              <a:buFont typeface="Arial"/>
              <a:buChar char="–"/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ручку (гелевую или капиллярную с чернилами черного цвета);</a:t>
            </a:r>
            <a:endParaRPr sz="2000"/>
          </a:p>
          <a:p>
            <a:pPr marL="261850" indent="-261850">
              <a:buFont typeface="Arial"/>
              <a:buChar char="–"/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лекарства и питание (при необходимости);</a:t>
            </a:r>
            <a:endParaRPr sz="2000"/>
          </a:p>
          <a:p>
            <a:pPr marL="261850" indent="-261850">
              <a:buFont typeface="Arial"/>
              <a:buChar char="–"/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специальные технические средства для участников с ограниченными возможностями здоровья, детей-инвалидов, инвалидов (при необходимости).</a:t>
            </a:r>
            <a:endParaRPr sz="2000"/>
          </a:p>
          <a:p>
            <a:pPr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Иные личные вещи участники оставляют в специально выделенном для хранения месте.</a:t>
            </a:r>
            <a:endParaRPr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91942313" name=""/>
          <p:cNvSpPr txBox="1"/>
          <p:nvPr/>
        </p:nvSpPr>
        <p:spPr bwMode="auto">
          <a:xfrm flipH="0" flipV="0">
            <a:off x="528058" y="536358"/>
            <a:ext cx="10848194" cy="106683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 время проведения итогового собеседования участникам </a:t>
            </a:r>
            <a:r>
              <a:rPr sz="16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ЗАПРЕЩЕНО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иметь при себе:</a:t>
            </a:r>
            <a:endParaRPr sz="2000"/>
          </a:p>
          <a:p>
            <a:pPr marL="261850" indent="-261850">
              <a:buFont typeface="Arial"/>
              <a:buChar char="–"/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средства связи, фото-, аудио- и видеоаппаратуру;</a:t>
            </a:r>
            <a:endParaRPr sz="2000"/>
          </a:p>
          <a:p>
            <a:pPr marL="261850" indent="-261850">
              <a:buFont typeface="Arial"/>
              <a:buChar char="–"/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справочные материалы;</a:t>
            </a:r>
            <a:endParaRPr sz="2000"/>
          </a:p>
          <a:p>
            <a:pPr marL="261850" indent="-261850">
              <a:buFont typeface="Arial"/>
              <a:buChar char="–"/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письменные заметки и иные средства хранения и передачи информации.</a:t>
            </a:r>
            <a:endParaRPr sz="2000"/>
          </a:p>
        </p:txBody>
      </p:sp>
      <p:sp>
        <p:nvSpPr>
          <p:cNvPr id="1888305017" name=""/>
          <p:cNvSpPr txBox="1"/>
          <p:nvPr/>
        </p:nvSpPr>
        <p:spPr bwMode="auto">
          <a:xfrm flipH="0" flipV="0">
            <a:off x="528058" y="1924012"/>
            <a:ext cx="11402364" cy="1554516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Участники итогового собеседования ожидают своей очереди в аудитории ожидания. </a:t>
            </a:r>
            <a:endParaRPr sz="1600" b="0" i="1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Итоговое собеседование проводят в аудитории проведения, которую оснащают средствами аудиозаписи ответов участников.</a:t>
            </a:r>
            <a:endParaRPr sz="2000"/>
          </a:p>
          <a:p>
            <a:pPr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Организатор приглашает участников по списку. </a:t>
            </a:r>
            <a:endParaRPr sz="1600" b="0" i="1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Участники перемещаются от аудитории ожидания к аудитории проведения и обратно, а также по школе во время проведения итогового собеседования только в сопровождении организатора. </a:t>
            </a:r>
            <a:endParaRPr sz="2000"/>
          </a:p>
        </p:txBody>
      </p:sp>
      <p:sp>
        <p:nvSpPr>
          <p:cNvPr id="1346411215" name=""/>
          <p:cNvSpPr txBox="1"/>
          <p:nvPr/>
        </p:nvSpPr>
        <p:spPr bwMode="auto">
          <a:xfrm flipH="0" flipV="0">
            <a:off x="389344" y="3726771"/>
            <a:ext cx="11347347" cy="286515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аудитории проведения участника ожидает собеседник, который ведет диалог с участником. </a:t>
            </a:r>
            <a:endParaRPr sz="1600" b="0" i="1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Перед началом итогового собеседования </a:t>
            </a:r>
            <a:r>
              <a:rPr sz="1600" b="0" i="1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собеседник проверяет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документы участника и </a:t>
            </a:r>
            <a:r>
              <a:rPr sz="1600" b="0" i="1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проводит краткий устный инструктаж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Инструктаж включает в себя информацию о количестве заданий и о действиях участника во время итогового собеседования. После инструктажа с</a:t>
            </a:r>
            <a:r>
              <a:rPr sz="1600" b="0" i="1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обеседник предоставляет участнику задания и засекает врем</a:t>
            </a:r>
            <a:r>
              <a:rPr sz="1600" b="0" i="1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я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начала итогового собеседования.</a:t>
            </a:r>
            <a:endParaRPr sz="2000"/>
          </a:p>
          <a:p>
            <a:pPr>
              <a:defRPr/>
            </a:pPr>
            <a:endParaRPr sz="2000"/>
          </a:p>
          <a:p>
            <a:pPr>
              <a:defRPr/>
            </a:pPr>
            <a:r>
              <a:rPr sz="18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Внимание! 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Время на подготовку к каждому заданию ограничено – от 1 до 3 минут в зависимости от задания.</a:t>
            </a:r>
            <a:endParaRPr sz="2000"/>
          </a:p>
          <a:p>
            <a:pPr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Общая продолжительность проведения итогового собеседования для одного участника (включая время на подготовку) составляет в среднем </a:t>
            </a:r>
            <a:r>
              <a:rPr sz="16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15-16 минут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2000"/>
          </a:p>
          <a:p>
            <a:pPr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Когда итоговое собеседование закончилось, участник по своему желанию прослушивает аудиозапись своего ответа, чтобы убедиться, что аудиозапись без сбоев, в ней отсутствуют посторонние шумы и помехи, голоса отчетливо слышны.</a:t>
            </a:r>
            <a:endParaRPr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09355428" name=""/>
          <p:cNvSpPr txBox="1"/>
          <p:nvPr/>
        </p:nvSpPr>
        <p:spPr bwMode="auto">
          <a:xfrm flipH="0" flipV="0">
            <a:off x="380097" y="480873"/>
            <a:ext cx="11657125" cy="5577876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8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Кто и когда сдает повторно итоговое собеседование</a:t>
            </a:r>
            <a:r>
              <a:rPr sz="2200" b="1">
                <a:solidFill>
                  <a:srgbClr val="FF0000"/>
                </a:solidFill>
              </a:rPr>
              <a:t>?</a:t>
            </a:r>
            <a:endParaRPr sz="2200" b="1">
              <a:solidFill>
                <a:srgbClr val="FF0000"/>
              </a:solidFill>
            </a:endParaRPr>
          </a:p>
          <a:p>
            <a:pPr>
              <a:defRPr/>
            </a:pPr>
            <a:endParaRPr/>
          </a:p>
          <a:p>
            <a:pPr algn="just"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Если выявили </a:t>
            </a:r>
            <a:r>
              <a:rPr sz="1600" b="0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некачественную аудиозапись ответа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участника итогового собеседования сразу после окончания итогового собеседования, ответственный организатор образовательной организации составляет Акт о досрочном завершении итогового собеседования по русскому языку по уважительным причинам. </a:t>
            </a:r>
            <a:endParaRPr sz="1600" b="0" i="1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После этого участнику предоставляют возможность повторно пройти итоговое собеседование в дополнительные сроки или в день проведения итогового собеседования с использованием другого варианта КИМ итогового собеседования, с которым участник не работал ранее. Выбор предоставляют в случае наличия технической возможности для повторной процедуры в день проведения итогового собеседования и согласия участника итогового собеседования.</a:t>
            </a:r>
            <a:endParaRPr sz="2000"/>
          </a:p>
          <a:p>
            <a:pPr algn="just"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Если участник не может завершить итоговое собеседование </a:t>
            </a:r>
            <a:r>
              <a:rPr sz="1600" b="0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по состоянию здоровья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или другим объективным причинам, он вправе покинуть аудиторию проведения итогового собеседования. Организатор оформляет Акт о досрочном завершении итогового собеседования по русскому языку по уважительным причинам. Такие участники проходят итоговое собеседование повторно в дополнительные сроки, когда документально подтвердят уважительную причину завершения испытания. </a:t>
            </a:r>
            <a:endParaRPr sz="2000"/>
          </a:p>
          <a:p>
            <a:pPr algn="just"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Еще в дополнительные сроки могут быть допущены к испытанию выпускники, которые </a:t>
            </a:r>
            <a:r>
              <a:rPr sz="1600" b="0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не завершили итоговое собеседование по неуважительной причине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Например, н</a:t>
            </a:r>
            <a:r>
              <a:rPr sz="1600" b="0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арушили порядок итогового собеседования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имели при себе средства связи, фото-, аудио- и видеоаппаратуру, справочные материалы, письменные заметки и иные средства хранения и передачи информации.</a:t>
            </a:r>
            <a:endParaRPr sz="2000"/>
          </a:p>
          <a:p>
            <a:pPr algn="just"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Также повторно в дополнительные сроки допускают учеников 9-х классов, которые </a:t>
            </a:r>
            <a:r>
              <a:rPr sz="1600" b="0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получили «незачет» по итоговому собеседованию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или </a:t>
            </a:r>
            <a:r>
              <a:rPr sz="1600" b="0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не явились на итоговое собеседование по уважительным причинам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(болезнь или иные обстоятельства), которые подтверждают документально. </a:t>
            </a:r>
            <a:endParaRPr sz="2000"/>
          </a:p>
          <a:p>
            <a:pPr algn="just"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13 марта и 15 апреля – дополнительные сроки, чтобы пройти итоговое собеседование в 2024 году.</a:t>
            </a:r>
            <a:endParaRPr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64713381" name=""/>
          <p:cNvSpPr txBox="1"/>
          <p:nvPr/>
        </p:nvSpPr>
        <p:spPr bwMode="auto">
          <a:xfrm flipH="0" flipV="0">
            <a:off x="583543" y="425388"/>
            <a:ext cx="11209318" cy="204219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  <a:p>
            <a:pPr algn="just">
              <a:lnSpc>
                <a:spcPct val="114999"/>
              </a:lnSpc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Если ученик </a:t>
            </a:r>
            <a:r>
              <a:rPr sz="16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повторно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получил «незачет» за итоговое собеседование, он вправе подать в письменной форме </a:t>
            </a:r>
            <a:r>
              <a:rPr sz="1600" b="0" i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заявление на проверку аудиозаписи устного ответа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комиссией по проверке итогового собеседования другой образовательной организации или комиссией, сформированной в местах, которые определил региональный орган исполнительной власти.</a:t>
            </a:r>
            <a:endParaRPr sz="2000"/>
          </a:p>
          <a:p>
            <a:pPr algn="just">
              <a:lnSpc>
                <a:spcPct val="114999"/>
              </a:lnSpc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Порядок подачи заявления и организации повторной проверки итогового собеседования определяется </a:t>
            </a:r>
            <a:r>
              <a:rPr sz="16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региональным органом исполнительной власти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2000"/>
          </a:p>
          <a:p>
            <a:pPr>
              <a:defRPr/>
            </a:pPr>
            <a:r>
              <a:rPr sz="14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1333683273" name=""/>
          <p:cNvSpPr txBox="1"/>
          <p:nvPr/>
        </p:nvSpPr>
        <p:spPr bwMode="auto">
          <a:xfrm flipH="0" flipV="0">
            <a:off x="481820" y="2310375"/>
            <a:ext cx="11311257" cy="94491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6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Сколько действуют результаты</a:t>
            </a:r>
            <a:r>
              <a:rPr sz="2000">
                <a:solidFill>
                  <a:srgbClr val="FF0000"/>
                </a:solidFill>
              </a:rPr>
              <a:t>?</a:t>
            </a:r>
            <a:endParaRPr sz="2000">
              <a:solidFill>
                <a:srgbClr val="FF0000"/>
              </a:solidFill>
            </a:endParaRPr>
          </a:p>
          <a:p>
            <a:pPr>
              <a:defRPr/>
            </a:pPr>
            <a:endParaRPr sz="2000"/>
          </a:p>
          <a:p>
            <a:pPr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Результат итогового собеседования как допуска к ГИА действует </a:t>
            </a:r>
            <a:r>
              <a:rPr sz="16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бессрочно</a:t>
            </a: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2000"/>
          </a:p>
        </p:txBody>
      </p:sp>
      <p:sp>
        <p:nvSpPr>
          <p:cNvPr id="914905681" name=""/>
          <p:cNvSpPr txBox="1"/>
          <p:nvPr/>
        </p:nvSpPr>
        <p:spPr bwMode="auto">
          <a:xfrm flipH="0" flipV="0">
            <a:off x="768494" y="4290873"/>
            <a:ext cx="11024654" cy="36579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sp>
        <p:nvSpPr>
          <p:cNvPr id="253850349" name=""/>
          <p:cNvSpPr txBox="1"/>
          <p:nvPr/>
        </p:nvSpPr>
        <p:spPr bwMode="auto">
          <a:xfrm flipH="0" flipV="0">
            <a:off x="408433" y="3495582"/>
            <a:ext cx="11561085" cy="313947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6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Для участников с ОВЗ</a:t>
            </a:r>
            <a:endParaRPr sz="2000">
              <a:solidFill>
                <a:srgbClr val="FF0000"/>
              </a:solidFill>
            </a:endParaRPr>
          </a:p>
          <a:p>
            <a:pPr algn="just">
              <a:lnSpc>
                <a:spcPct val="114999"/>
              </a:lnSpc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Ученики с ОВЗ к заявлению на участие в итоговом собеседовании прилагают оригинал или надлежащим образом заверенную копию рекомендаций ПМПК. </a:t>
            </a:r>
            <a:endParaRPr sz="1600" b="0" i="1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4999"/>
              </a:lnSpc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Дети-инвалиды и инвалиды добавляют к заявлению оригинал или заверенную копию справки, которая подтверждает инвалидность. Чтобы пройти испытание на дому или в медицинской организации, ученик прилагает к заявлению медицинское заключение и рекомендации ПМПК.</a:t>
            </a:r>
            <a:endParaRPr sz="2000"/>
          </a:p>
          <a:p>
            <a:pPr algn="just">
              <a:lnSpc>
                <a:spcPct val="114999"/>
              </a:lnSpc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участников с ОВЗ, детей-инвалидов и инвалидов продолжительность итогового собеседования </a:t>
            </a:r>
            <a:r>
              <a:rPr sz="16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увеличивают на 30 минут.</a:t>
            </a:r>
            <a:endParaRPr sz="2000"/>
          </a:p>
          <a:p>
            <a:pPr algn="just">
              <a:lnSpc>
                <a:spcPct val="114999"/>
              </a:lnSpc>
              <a:defRPr/>
            </a:pPr>
            <a:r>
              <a:rPr sz="1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При предъявлении рекомендации ПМПК для участников с ОВЗ, детей-инвалидов и инвалидов могут быть организованы специальные условия для проведения итогового собеседования, которые учитывают состояние здоровья и особенности психофизического развития. Например, на испытании могут присутствовать ассистенты или использоваться специальные технические средства, чтобы выполнить задания.</a:t>
            </a:r>
            <a:endParaRPr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Р7-Офис/7.2.2.36</Application>
  <DocSecurity>0</DocSecurity>
  <PresentationFormat>Widescreen</PresentationFormat>
  <Paragraphs>0</Paragraphs>
  <Slides>4</Slides>
  <Notes>4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 1</vt:lpstr>
      <vt:lpstr>Slide 1</vt:lpstr>
      <vt:lpstr>Slide 2</vt:lpstr>
      <vt:lpstr>Slide 3</vt:lpstr>
      <vt:lpstr>Slide 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created xsi:type="dcterms:W3CDTF">2012-12-03T06:56:55Z</dcterms:created>
  <dcterms:modified xsi:type="dcterms:W3CDTF">2024-01-11T18:06:21Z</dcterms:modified>
  <cp:category/>
  <cp:contentStatus/>
  <cp:version/>
</cp:coreProperties>
</file>